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4" r:id="rId3"/>
    <p:sldId id="257" r:id="rId4"/>
    <p:sldId id="265" r:id="rId5"/>
    <p:sldId id="266" r:id="rId6"/>
    <p:sldId id="267" r:id="rId7"/>
    <p:sldId id="258" r:id="rId8"/>
    <p:sldId id="259" r:id="rId9"/>
    <p:sldId id="260" r:id="rId10"/>
    <p:sldId id="261" r:id="rId11"/>
    <p:sldId id="263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8"/>
  </p:normalViewPr>
  <p:slideViewPr>
    <p:cSldViewPr snapToGrid="0" snapToObjects="1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426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10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7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56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8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52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5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62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9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9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6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025FFCD-8AD4-A343-8AEE-718B55BF6C21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876BD-DBB2-DE41-A0E1-509C21BAE43B}" type="slidenum">
              <a:rPr lang="en-US" smtClean="0"/>
              <a:t>‹#›</a:t>
            </a:fld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79399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00019-DB35-8840-B294-3BB0EFD5D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3564" y="3429000"/>
            <a:ext cx="5518066" cy="2268559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A7B65-65E2-C443-8F24-EE49E57960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8154" y="3851402"/>
            <a:ext cx="7303476" cy="1160213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Emergency Plans for Sports Related Injuries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59F7B6-D782-BF4A-BA7A-BF115DB16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892" y="147144"/>
            <a:ext cx="1729819" cy="131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397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963FF-64D7-1C4E-B51E-94E7D21D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NHSB 148  Financial Impact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FDBF7-7F21-7D4E-A27C-92C250D88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2180492"/>
            <a:ext cx="7796540" cy="29190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2800" dirty="0"/>
          </a:p>
          <a:p>
            <a:r>
              <a:rPr lang="en-US" sz="3600" dirty="0"/>
              <a:t>Cooling tub, tarp</a:t>
            </a:r>
          </a:p>
          <a:p>
            <a:r>
              <a:rPr lang="en-US" sz="3600" dirty="0"/>
              <a:t>Temperature assessment tool</a:t>
            </a:r>
          </a:p>
          <a:p>
            <a:r>
              <a:rPr lang="en-US" sz="3600" dirty="0"/>
              <a:t>WGBT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E537E-0A82-8946-9E1C-69132571E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008" y="155517"/>
            <a:ext cx="1712546" cy="130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45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C35AC-C81E-D64C-9200-D7B444DD8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NHSB 148 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52C25-5226-E245-87E5-5A04B948D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EAP template</a:t>
            </a:r>
          </a:p>
          <a:p>
            <a:r>
              <a:rPr lang="en-US" sz="3200" dirty="0"/>
              <a:t>Heat illness template</a:t>
            </a:r>
          </a:p>
          <a:p>
            <a:r>
              <a:rPr lang="en-US" sz="3200" dirty="0"/>
              <a:t>Checklists for all major bill requirement areas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2FAC8-BE06-1F4F-880A-A34A1FDFA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116" y="196850"/>
            <a:ext cx="1841500" cy="140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932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6A7A-24C3-9843-829A-72C5844F8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NHSB 148  Follow 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3EF7F-CC73-8B4B-BC30-8AA82955A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2118528"/>
            <a:ext cx="7796540" cy="2620944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Where do we go from here?</a:t>
            </a:r>
          </a:p>
          <a:p>
            <a:r>
              <a:rPr lang="en-US" sz="3200" dirty="0"/>
              <a:t>Follow up workshop in February/March?</a:t>
            </a:r>
          </a:p>
          <a:p>
            <a:r>
              <a:rPr lang="en-US" sz="3200" dirty="0"/>
              <a:t>Is there a need to hold a workshop specifically for MS ADs?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64ABDF-BE8D-2D43-A5AA-C10D85C03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561" y="168917"/>
            <a:ext cx="1677377" cy="127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5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3AE42-CD43-4F4D-92B6-1D29C5C46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  Presenters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DDF6C-F8C0-E847-AAB8-1B07D1BBF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1606063"/>
            <a:ext cx="7796540" cy="478301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Len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Angelli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NHLAT, ATC. 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langelli@cardigan.org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President NHATA; Head Athletic Trainer Cardigan Mountain School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Precious Burke, MS NHLAT, ATC  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pburke@newhampton.org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 GA Chair NHATA; Assistant Athletic Trainer New Hampton School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Amy Hollingworth, NHLAT, ATC, RN  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amy@nhmi.net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Executive Director NHMI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Rebecca Stearns, PhD, ATC   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rebecca.stearns@uconn.edu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COO Korey Stringer Institute/UConn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2637FD-732A-1140-A37F-5992E75A2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053" y="202713"/>
            <a:ext cx="1841500" cy="140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59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AD8D-3449-544D-BD50-A4F157BD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 Explained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6D14E-3FBA-F044-8A8E-F1C5D574A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9754" y="1535723"/>
            <a:ext cx="7850385" cy="4514221"/>
          </a:xfrm>
        </p:spPr>
        <p:txBody>
          <a:bodyPr>
            <a:normAutofit fontScale="92500" lnSpcReduction="20000"/>
          </a:bodyPr>
          <a:lstStyle/>
          <a:p>
            <a:endParaRPr lang="en-US" sz="3200" dirty="0"/>
          </a:p>
          <a:p>
            <a:endParaRPr lang="en-US" sz="3200" dirty="0"/>
          </a:p>
          <a:p>
            <a:r>
              <a:rPr lang="en-US" sz="3000" dirty="0"/>
              <a:t>Athletic emergency plans for students in grades 4-12</a:t>
            </a:r>
          </a:p>
          <a:p>
            <a:r>
              <a:rPr lang="en-US" sz="3000" dirty="0"/>
              <a:t>Part of your school plan</a:t>
            </a:r>
          </a:p>
          <a:p>
            <a:r>
              <a:rPr lang="en-US" sz="3000" dirty="0"/>
              <a:t>Takes effect September 1, 2022</a:t>
            </a:r>
          </a:p>
          <a:p>
            <a:r>
              <a:rPr lang="en-US" sz="3000" dirty="0"/>
              <a:t>School Board Policy JLCJA</a:t>
            </a:r>
          </a:p>
          <a:p>
            <a:pPr marL="0" indent="0">
              <a:buNone/>
            </a:pPr>
            <a:endParaRPr lang="en-US" sz="32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15280-8835-A743-97AA-413801690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895" y="224674"/>
            <a:ext cx="1874214" cy="142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51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C627B-07A1-C047-8837-7B7A160CB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 Explained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A9FC9-AA20-9944-8897-468E59D9A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231" y="1842338"/>
            <a:ext cx="8166908" cy="4807297"/>
          </a:xfrm>
        </p:spPr>
        <p:txBody>
          <a:bodyPr>
            <a:noAutofit/>
          </a:bodyPr>
          <a:lstStyle/>
          <a:p>
            <a:endParaRPr lang="en-US" sz="2400" dirty="0"/>
          </a:p>
          <a:p>
            <a:r>
              <a:rPr lang="en-US" sz="2400" dirty="0"/>
              <a:t>(a)  Document the proper procedures to be followed when a student sustains a serious injury or illness while participating in school sponsored sports or other athletic activity.</a:t>
            </a:r>
          </a:p>
          <a:p>
            <a:r>
              <a:rPr lang="en-US" sz="2400" dirty="0"/>
              <a:t>(b)  List the employees, team coaches, and licensed athletic trainers in each school who are trained in first aid or cardiopulmonary resuscitation.</a:t>
            </a:r>
          </a:p>
          <a:p>
            <a:r>
              <a:rPr lang="en-US" sz="2400" dirty="0"/>
              <a:t>(c)  Identify the employees, team coaches, or licensed athletic trainers responsible for carrying out the emergency action plan.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3363E-F316-F443-8C60-7150124AB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030" y="106381"/>
            <a:ext cx="1711570" cy="130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4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741F9-6F8B-DD4F-815A-625DAB41F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 Explained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642D4-7DE2-0B48-8513-FE5CA7A55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1885285"/>
            <a:ext cx="7796540" cy="5135544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(d)  Identify the activity location, address, or venue for the purpose of directing emergency personnel.</a:t>
            </a:r>
          </a:p>
          <a:p>
            <a:r>
              <a:rPr lang="en-US" sz="2800" dirty="0"/>
              <a:t>(e)  Identify the equipment and supplies and location thereof needed to respond to the emergency.</a:t>
            </a:r>
          </a:p>
          <a:p>
            <a:r>
              <a:rPr lang="en-US" sz="2800" dirty="0"/>
              <a:t>(f)  Identify the location of any automated external defibrillators and personnel trained in the use of the automated external defibrillator.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76133B-DF1B-6143-9B92-B33B21207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393" y="233624"/>
            <a:ext cx="1829776" cy="139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6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08DA-EF4E-6845-9934-F4CBE6475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 Explained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BFD2D-4BB9-6948-B31B-88560B83E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(g)  Document policies related to cooling for an exertional heat stroke victim consistent with guidelines established by the American College of Sports Medicine and the National Athletic Trainers’ Association.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A299F6-2ED0-4B45-AB58-3D5B5DCA2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054" y="150342"/>
            <a:ext cx="1726126" cy="13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70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D9947-91F5-4B42-979E-E0E2E330B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NHSB148  Whose plan is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4C216-D076-0748-B885-88F2DE17E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703" y="1885285"/>
            <a:ext cx="7796540" cy="2620944"/>
          </a:xfrm>
        </p:spPr>
        <p:txBody>
          <a:bodyPr>
            <a:normAutofit/>
          </a:bodyPr>
          <a:lstStyle/>
          <a:p>
            <a:r>
              <a:rPr lang="en-US" sz="3600" dirty="0"/>
              <a:t>School district plan</a:t>
            </a:r>
          </a:p>
          <a:p>
            <a:r>
              <a:rPr lang="en-US" sz="3600" dirty="0"/>
              <a:t>Contracted services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D71746-CC7B-E84E-A0B7-AA44476A9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393" y="106381"/>
            <a:ext cx="1841500" cy="140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7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5D23C-FF51-9540-AEFB-D8C25465A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 SB 148  Plan in Place</a:t>
            </a:r>
            <a:b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Do We Meet the Requirements?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52004-4FAB-7246-B3BE-D88F606B1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Emergency Action Planning Checklist</a:t>
            </a:r>
          </a:p>
          <a:p>
            <a:r>
              <a:rPr lang="en-US" sz="2800" dirty="0"/>
              <a:t>Environmental Monitoring and Activity Modification</a:t>
            </a:r>
          </a:p>
          <a:p>
            <a:r>
              <a:rPr lang="en-US" sz="2800" dirty="0"/>
              <a:t>Heat Acclimatization</a:t>
            </a:r>
          </a:p>
          <a:p>
            <a:r>
              <a:rPr lang="en-US" sz="2800" dirty="0"/>
              <a:t>Cool First, Transport Second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064BE-4A9D-5244-BBD1-9DB8E9210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331" y="208573"/>
            <a:ext cx="1602268" cy="12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07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87E80-7ADB-7042-A302-96B5802FA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138" y="808056"/>
            <a:ext cx="9788770" cy="1077229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NHSB 148  We have no plan </a:t>
            </a:r>
            <a:b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anose="020F0704030504030204" pitchFamily="34" charset="77"/>
              </a:rPr>
              <a:t>Where do we begin?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10C63-19D9-E649-A961-248EC89DA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Plans from like schools</a:t>
            </a:r>
          </a:p>
          <a:p>
            <a:r>
              <a:rPr lang="en-US" sz="2800" dirty="0"/>
              <a:t>Templates/plans on NHADA website, KSI website</a:t>
            </a:r>
          </a:p>
          <a:p>
            <a:r>
              <a:rPr lang="en-US" sz="2800" dirty="0"/>
              <a:t>Checklist</a:t>
            </a:r>
          </a:p>
          <a:p>
            <a:r>
              <a:rPr lang="en-US" sz="2800" dirty="0"/>
              <a:t>Determine your emergency team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BC434B-3725-2746-82FD-B1E90BAF0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826" y="211889"/>
            <a:ext cx="1706391" cy="130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87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{F08D58AF-2596-2343-AD1C-F4CBAFAC81F7}tf16401378</Template>
  <TotalTime>517</TotalTime>
  <Words>437</Words>
  <Application>Microsoft Macintosh PowerPoint</Application>
  <PresentationFormat>Widescreen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 Unicode MS</vt:lpstr>
      <vt:lpstr>Arial</vt:lpstr>
      <vt:lpstr>Arial Rounded MT Bold</vt:lpstr>
      <vt:lpstr>MS Shell Dlg 2</vt:lpstr>
      <vt:lpstr>Wingdings</vt:lpstr>
      <vt:lpstr>Wingdings 3</vt:lpstr>
      <vt:lpstr>Madison</vt:lpstr>
      <vt:lpstr>NH SB 148</vt:lpstr>
      <vt:lpstr>NH SB 148  Presenters</vt:lpstr>
      <vt:lpstr>NH SB 148 Explained </vt:lpstr>
      <vt:lpstr>NH SB 148 Explained</vt:lpstr>
      <vt:lpstr>NH SB 148 Explained</vt:lpstr>
      <vt:lpstr>NH SB 148 Explained</vt:lpstr>
      <vt:lpstr>NHSB148  Whose plan is it?</vt:lpstr>
      <vt:lpstr>NH SB 148  Plan in Place Do We Meet the Requirements?</vt:lpstr>
      <vt:lpstr>NHSB 148  We have no plan  Where do we begin?</vt:lpstr>
      <vt:lpstr>NHSB 148  Financial Impact </vt:lpstr>
      <vt:lpstr>NHSB 148  Resources</vt:lpstr>
      <vt:lpstr>NHSB 148  Follow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 SB 148</dc:title>
  <dc:creator>Carol Dozibrin</dc:creator>
  <cp:lastModifiedBy>Carol Dozibrin</cp:lastModifiedBy>
  <cp:revision>11</cp:revision>
  <dcterms:created xsi:type="dcterms:W3CDTF">2021-11-29T19:24:16Z</dcterms:created>
  <dcterms:modified xsi:type="dcterms:W3CDTF">2021-12-01T20:47:38Z</dcterms:modified>
</cp:coreProperties>
</file>